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8288000" cy="10287000"/>
  <p:notesSz cx="6858000" cy="9144000"/>
  <p:embeddedFontLst>
    <p:embeddedFont>
      <p:font typeface="HK Grotesk" charset="1" panose="00000500000000000000"/>
      <p:regular r:id="rId23"/>
    </p:embeddedFont>
    <p:embeddedFont>
      <p:font typeface="HK Grotesk Bold" charset="1" panose="00000800000000000000"/>
      <p:regular r:id="rId24"/>
    </p:embeddedFont>
    <p:embeddedFont>
      <p:font typeface="Poppins Bold" charset="1" panose="00000800000000000000"/>
      <p:regular r:id="rId25"/>
    </p:embeddedFont>
    <p:embeddedFont>
      <p:font typeface="Poppins" charset="1" panose="00000500000000000000"/>
      <p:regular r:id="rId26"/>
    </p:embeddedFont>
    <p:embeddedFont>
      <p:font typeface="Open Sans Bold" charset="1" panose="020B0806030504020204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295912" y="2401938"/>
          <a:ext cx="14440542" cy="5647391"/>
        </p:xfrm>
        <a:graphic>
          <a:graphicData uri="http://schemas.openxmlformats.org/drawingml/2006/table">
            <a:tbl>
              <a:tblPr/>
              <a:tblGrid>
                <a:gridCol w="5130789"/>
                <a:gridCol w="3103251"/>
                <a:gridCol w="3103251"/>
                <a:gridCol w="3103251"/>
              </a:tblGrid>
              <a:tr h="138594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OSNOVNA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20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17,24 %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956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PRIPOROČENA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54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46,55 %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594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PODPORNA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24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20,69 %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594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VODSTVO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18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15,52 %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2824384" y="266505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Članarine </a:t>
            </a:r>
          </a:p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2024/2025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020491" y="8458014"/>
            <a:ext cx="11974711" cy="8002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89"/>
              </a:lnSpc>
            </a:pPr>
            <a:r>
              <a:rPr lang="en-US" sz="4492" b="true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ZTS članarina: </a:t>
            </a:r>
            <a:r>
              <a:rPr lang="en-US" sz="449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26 €/osebo + 0,01 € na rod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784428" y="1704975"/>
          <a:ext cx="7790223" cy="7553325"/>
        </p:xfrm>
        <a:graphic>
          <a:graphicData uri="http://schemas.openxmlformats.org/drawingml/2006/table">
            <a:tbl>
              <a:tblPr/>
              <a:tblGrid>
                <a:gridCol w="1773868"/>
                <a:gridCol w="1773868"/>
                <a:gridCol w="2121243"/>
                <a:gridCol w="2121243"/>
              </a:tblGrid>
              <a:tr h="110092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AKCIJA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STROŠKI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CENA ZA ČLANE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OPOMBE: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92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PP AKCIJA MAREC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27,68 €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76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BOŽIČNA ŽURKA VODSTVO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315,25 €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HRANA, OKRASKI, DARILA ZA VODSTVO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92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RODOV PIKNIK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637,67 €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92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PP+ ZIMOVANJE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381,78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84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PP+ JESENOVANJE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428,07 €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name="Table 4" id="4"/>
          <p:cNvGraphicFramePr>
            <a:graphicFrameLocks noGrp="true"/>
          </p:cNvGraphicFramePr>
          <p:nvPr/>
        </p:nvGraphicFramePr>
        <p:xfrm>
          <a:off x="9944100" y="1704975"/>
          <a:ext cx="7315200" cy="4657725"/>
        </p:xfrm>
        <a:graphic>
          <a:graphicData uri="http://schemas.openxmlformats.org/drawingml/2006/table">
            <a:tbl>
              <a:tblPr/>
              <a:tblGrid>
                <a:gridCol w="1828800"/>
                <a:gridCol w="1828800"/>
                <a:gridCol w="1828800"/>
                <a:gridCol w="1828800"/>
              </a:tblGrid>
              <a:tr h="110440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AKCIJA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STROŠKI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CENA ZA ČLANE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OPOMBE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40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POSVET ZA TABOR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465,55 €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32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LETNI POSVET LOGATEC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318,77 €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58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5" id="5"/>
          <p:cNvSpPr txBox="true"/>
          <p:nvPr/>
        </p:nvSpPr>
        <p:spPr>
          <a:xfrm rot="0">
            <a:off x="2824384" y="266505"/>
            <a:ext cx="12022062" cy="7972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Akcije 2025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5248888" y="2980037"/>
          <a:ext cx="7790223" cy="5284001"/>
        </p:xfrm>
        <a:graphic>
          <a:graphicData uri="http://schemas.openxmlformats.org/drawingml/2006/table">
            <a:tbl>
              <a:tblPr/>
              <a:tblGrid>
                <a:gridCol w="2437622"/>
                <a:gridCol w="2437622"/>
                <a:gridCol w="2914980"/>
              </a:tblGrid>
              <a:tr h="102657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AKCIJA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STROŠKI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OPOMBE: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57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ZA KUHINJO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235,22 €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57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ZA MAGACIN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90,81 €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333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ZA TABORNIŠKO SOBICO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20,18 €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PLASTIFIKATOR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093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10X ŠOTORKE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920,12 €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2874387" y="775723"/>
            <a:ext cx="12022062" cy="7972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Nakupi 2025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779838" y="1440344"/>
          <a:ext cx="8167751" cy="8629650"/>
        </p:xfrm>
        <a:graphic>
          <a:graphicData uri="http://schemas.openxmlformats.org/drawingml/2006/table">
            <a:tbl>
              <a:tblPr/>
              <a:tblGrid>
                <a:gridCol w="2926658"/>
                <a:gridCol w="5241094"/>
              </a:tblGrid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AKCIJA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STROŠKI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Drsanje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Smučanje PP+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Zimski izlet v Mojstrano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ZOT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Prva pomoč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GG akcija družabne igre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MČ Movie night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Čistilna akcija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PP vikend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Močne ukane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2387916" y="360479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Finančni plan akcij 2026</a:t>
            </a:r>
          </a:p>
          <a:p>
            <a:pPr algn="ctr">
              <a:lnSpc>
                <a:spcPts val="6555"/>
              </a:lnSpc>
            </a:pPr>
          </a:p>
        </p:txBody>
      </p: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9348306" y="1440344"/>
          <a:ext cx="8939694" cy="7067550"/>
        </p:xfrm>
        <a:graphic>
          <a:graphicData uri="http://schemas.openxmlformats.org/drawingml/2006/table">
            <a:tbl>
              <a:tblPr/>
              <a:tblGrid>
                <a:gridCol w="4628699"/>
                <a:gridCol w="4310995"/>
              </a:tblGrid>
              <a:tr h="7852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AKCIJA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STROŠKI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2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Feštival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2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Posvet za tabor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2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Bičikleta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2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PP+ bivak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2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GG ekstremni bivak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2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Mnogoboj ALPSKI PRIJATELJI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2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Pohod ob reki, ki povezuje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28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Zaključni piknik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649797" y="360479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Finančni plan akcij 2026</a:t>
            </a:r>
          </a:p>
          <a:p>
            <a:pPr algn="ctr">
              <a:lnSpc>
                <a:spcPts val="6555"/>
              </a:lnSpc>
            </a:pPr>
          </a:p>
        </p:txBody>
      </p:sp>
      <p:graphicFrame>
        <p:nvGraphicFramePr>
          <p:cNvPr name="Table 4" id="4"/>
          <p:cNvGraphicFramePr>
            <a:graphicFrameLocks noGrp="true"/>
          </p:cNvGraphicFramePr>
          <p:nvPr/>
        </p:nvGraphicFramePr>
        <p:xfrm>
          <a:off x="4438043" y="1217225"/>
          <a:ext cx="8939694" cy="8629650"/>
        </p:xfrm>
        <a:graphic>
          <a:graphicData uri="http://schemas.openxmlformats.org/drawingml/2006/table">
            <a:tbl>
              <a:tblPr/>
              <a:tblGrid>
                <a:gridCol w="4628699"/>
                <a:gridCol w="4310995"/>
              </a:tblGrid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AKCIJA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STROŠKI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Posvet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TOTEM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Narodne noše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Akcija oktober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GROF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120 €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NOTOM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120 €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Ilegalec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ZNOT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Akcija december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1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Vodstvo žurka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4238331" y="2163285"/>
          <a:ext cx="9811339" cy="6696075"/>
        </p:xfrm>
        <a:graphic>
          <a:graphicData uri="http://schemas.openxmlformats.org/drawingml/2006/table">
            <a:tbl>
              <a:tblPr/>
              <a:tblGrid>
                <a:gridCol w="3346382"/>
                <a:gridCol w="3194511"/>
                <a:gridCol w="3270446"/>
              </a:tblGrid>
              <a:tr h="78552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IZOBRAŽEVANJE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SKUPAJ: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0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PRVA POMOČ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 x 200 €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200 €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52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WOODBAGE TEČAJ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 x 200 €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0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VODNIŠKI TEČAJ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 x 200 €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0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BVN TEČAJ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 x 200€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0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TEČAJ DIVJIH VOD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 x 200 €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0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TOPO TEČAJ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 x 200 €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2824384" y="266505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Finančni plan izobraževanja 2026</a:t>
            </a:r>
          </a:p>
          <a:p>
            <a:pPr algn="ctr">
              <a:lnSpc>
                <a:spcPts val="6555"/>
              </a:lnSpc>
            </a:pP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673038" y="3086100"/>
          <a:ext cx="7315200" cy="4114800"/>
        </p:xfrm>
        <a:graphic>
          <a:graphicData uri="http://schemas.openxmlformats.org/drawingml/2006/table">
            <a:tbl>
              <a:tblPr/>
              <a:tblGrid>
                <a:gridCol w="2438400"/>
                <a:gridCol w="2438400"/>
                <a:gridCol w="2438400"/>
              </a:tblGrid>
              <a:tr h="10287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PRIHODKI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OSNOVNA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PRIPOROČENA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975 €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PODPORNA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name="Table 4" id="4"/>
          <p:cNvGraphicFramePr>
            <a:graphicFrameLocks noGrp="true"/>
          </p:cNvGraphicFramePr>
          <p:nvPr/>
        </p:nvGraphicFramePr>
        <p:xfrm>
          <a:off x="8983871" y="2657475"/>
          <a:ext cx="7315200" cy="4895850"/>
        </p:xfrm>
        <a:graphic>
          <a:graphicData uri="http://schemas.openxmlformats.org/drawingml/2006/table">
            <a:tbl>
              <a:tblPr/>
              <a:tblGrid>
                <a:gridCol w="3657600"/>
                <a:gridCol w="3657600"/>
              </a:tblGrid>
              <a:tr h="78717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ODHODKI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16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KOČA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16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AVTOBUS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16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HRANA IN PIJAČA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1.000 €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716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PROGRAMSKA OPREMA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5" id="5"/>
          <p:cNvSpPr txBox="true"/>
          <p:nvPr/>
        </p:nvSpPr>
        <p:spPr>
          <a:xfrm rot="0">
            <a:off x="2824384" y="266505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Finančni plan jesenovanje 2026</a:t>
            </a:r>
          </a:p>
          <a:p>
            <a:pPr algn="ctr">
              <a:lnSpc>
                <a:spcPts val="6555"/>
              </a:lnSpc>
            </a:pP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130528" y="3086100"/>
          <a:ext cx="7315200" cy="4114800"/>
        </p:xfrm>
        <a:graphic>
          <a:graphicData uri="http://schemas.openxmlformats.org/drawingml/2006/table">
            <a:tbl>
              <a:tblPr/>
              <a:tblGrid>
                <a:gridCol w="2438400"/>
                <a:gridCol w="2438400"/>
                <a:gridCol w="2438400"/>
              </a:tblGrid>
              <a:tr h="10287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PRIHODKI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OSNOVNA 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PRIPOROČENA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975 €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PODPORNA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name="Table 4" id="4"/>
          <p:cNvGraphicFramePr>
            <a:graphicFrameLocks noGrp="true"/>
          </p:cNvGraphicFramePr>
          <p:nvPr/>
        </p:nvGraphicFramePr>
        <p:xfrm>
          <a:off x="9392423" y="2576512"/>
          <a:ext cx="7315200" cy="5133975"/>
        </p:xfrm>
        <a:graphic>
          <a:graphicData uri="http://schemas.openxmlformats.org/drawingml/2006/table">
            <a:tbl>
              <a:tblPr/>
              <a:tblGrid>
                <a:gridCol w="3657600"/>
                <a:gridCol w="3657600"/>
              </a:tblGrid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ODHODKI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KOČA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AVTOBUS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HRANA IN PIJAČA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1.000 €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PROGRAMSKA OPREMA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5" id="5"/>
          <p:cNvSpPr txBox="true"/>
          <p:nvPr/>
        </p:nvSpPr>
        <p:spPr>
          <a:xfrm rot="0">
            <a:off x="2824384" y="266505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Finančni plan zimovanje 2026</a:t>
            </a:r>
          </a:p>
          <a:p>
            <a:pPr algn="ctr">
              <a:lnSpc>
                <a:spcPts val="6555"/>
              </a:lnSpc>
            </a:pP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784428" y="1390900"/>
          <a:ext cx="8275429" cy="8647943"/>
        </p:xfrm>
        <a:graphic>
          <a:graphicData uri="http://schemas.openxmlformats.org/drawingml/2006/table">
            <a:tbl>
              <a:tblPr/>
              <a:tblGrid>
                <a:gridCol w="5380914"/>
                <a:gridCol w="2894515"/>
              </a:tblGrid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ODHODKI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TABORNI PROSTOR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SMETI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WC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HRANA IN PIJAČA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5.500 €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KOMBI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88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AVTOBUS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PROGRAMSKA OPREMA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LEKARNA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VEČERJA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50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PETROL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name="Table 4" id="4"/>
          <p:cNvGraphicFramePr>
            <a:graphicFrameLocks noGrp="true"/>
          </p:cNvGraphicFramePr>
          <p:nvPr/>
        </p:nvGraphicFramePr>
        <p:xfrm>
          <a:off x="10462133" y="1390900"/>
          <a:ext cx="7315200" cy="4191000"/>
        </p:xfrm>
        <a:graphic>
          <a:graphicData uri="http://schemas.openxmlformats.org/drawingml/2006/table">
            <a:tbl>
              <a:tblPr/>
              <a:tblGrid>
                <a:gridCol w="2438400"/>
                <a:gridCol w="2438400"/>
                <a:gridCol w="2438400"/>
              </a:tblGrid>
              <a:tr h="1028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PRIHODKI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542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KLUBOVSKA IZMENA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1.875 €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TABOR MČ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3.875 €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TABOR GG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2.625 €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5" id="5"/>
          <p:cNvSpPr txBox="true"/>
          <p:nvPr/>
        </p:nvSpPr>
        <p:spPr>
          <a:xfrm rot="0">
            <a:off x="2824384" y="266505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Finančni plan tabor 2026</a:t>
            </a:r>
          </a:p>
          <a:p>
            <a:pPr algn="ctr">
              <a:lnSpc>
                <a:spcPts val="6555"/>
              </a:lnSpc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2555962" y="2098849"/>
          <a:ext cx="12869768" cy="6664939"/>
        </p:xfrm>
        <a:graphic>
          <a:graphicData uri="http://schemas.openxmlformats.org/drawingml/2006/table">
            <a:tbl>
              <a:tblPr/>
              <a:tblGrid>
                <a:gridCol w="3906852"/>
                <a:gridCol w="2987639"/>
                <a:gridCol w="2987639"/>
                <a:gridCol w="2987639"/>
              </a:tblGrid>
              <a:tr h="175392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OSNOVNA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18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17,31 %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26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PRIPOROČENA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42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40,38 %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637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PODPORNA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18, 27 %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637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VODSTVO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24,04 %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2824384" y="266505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Članarine </a:t>
            </a:r>
          </a:p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2025/2026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873435" y="9026077"/>
            <a:ext cx="11923961" cy="8002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89"/>
              </a:lnSpc>
            </a:pPr>
            <a:r>
              <a:rPr lang="en-US" sz="4492" b="true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ZTS članarina: </a:t>
            </a:r>
            <a:r>
              <a:rPr lang="en-US" sz="4492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27 €/osebo + 0,01 € na rod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459413" y="1686032"/>
          <a:ext cx="7376002" cy="7865276"/>
        </p:xfrm>
        <a:graphic>
          <a:graphicData uri="http://schemas.openxmlformats.org/drawingml/2006/table">
            <a:tbl>
              <a:tblPr/>
              <a:tblGrid>
                <a:gridCol w="1992073"/>
                <a:gridCol w="1665369"/>
                <a:gridCol w="1665369"/>
                <a:gridCol w="2053191"/>
              </a:tblGrid>
              <a:tr h="78485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PRIHODKI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CENA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KOLIČINA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SKUPAJ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5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OBČINA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562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PLAČILO JESENOVANJA TEMELJNA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11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41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PLAČILO JESENOVANJA PRIPOROČENA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20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1.300 €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68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PLAČILO JESENOVANJA PODPORNA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11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825 €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390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SKUPAJ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3.575,00 €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2824384" y="454452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Jesenovanje 2025</a:t>
            </a:r>
          </a:p>
          <a:p>
            <a:pPr algn="ctr">
              <a:lnSpc>
                <a:spcPts val="6555"/>
              </a:lnSpc>
            </a:pPr>
          </a:p>
        </p:txBody>
      </p: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9333271" y="1686032"/>
          <a:ext cx="4775876" cy="7862902"/>
        </p:xfrm>
        <a:graphic>
          <a:graphicData uri="http://schemas.openxmlformats.org/drawingml/2006/table">
            <a:tbl>
              <a:tblPr/>
              <a:tblGrid>
                <a:gridCol w="2718305"/>
                <a:gridCol w="2057571"/>
              </a:tblGrid>
              <a:tr h="78485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STROŠKI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CENA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53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NAJEM PROSTOROV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17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AVTOBUSNI PREVOZ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477,90 €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42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HRANA IN PIJAČA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867,03 €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268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PROGRAMSKA OPREMA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128,88 €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391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SKUPAJ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1.873,81 €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6" id="6"/>
          <p:cNvSpPr txBox="true"/>
          <p:nvPr/>
        </p:nvSpPr>
        <p:spPr>
          <a:xfrm rot="0">
            <a:off x="14403830" y="9040681"/>
            <a:ext cx="3264545" cy="9125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50"/>
              </a:lnSpc>
            </a:pPr>
            <a:r>
              <a:rPr lang="en-US" b="true" sz="5321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1.701,19 €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130528" y="1894273"/>
          <a:ext cx="7315200" cy="7639050"/>
        </p:xfrm>
        <a:graphic>
          <a:graphicData uri="http://schemas.openxmlformats.org/drawingml/2006/table">
            <a:tbl>
              <a:tblPr/>
              <a:tblGrid>
                <a:gridCol w="1828800"/>
                <a:gridCol w="1828800"/>
                <a:gridCol w="1828800"/>
                <a:gridCol w="1828800"/>
              </a:tblGrid>
              <a:tr h="102428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PRIHODKI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CENA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KOLIČINA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SKUPAJ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28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OBČINA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76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PLAČILO ZIMOVANJE TEMELJNA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66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PLAČILO ZIMOVANJE PRIPOROČENA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1.235 €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76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PLAČILO ZIMOVANJE PODPORNA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75 €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675 €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28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SKUPAJ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3210 €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name="Table 4" id="4"/>
          <p:cNvGraphicFramePr>
            <a:graphicFrameLocks noGrp="true"/>
          </p:cNvGraphicFramePr>
          <p:nvPr/>
        </p:nvGraphicFramePr>
        <p:xfrm>
          <a:off x="9611601" y="1894273"/>
          <a:ext cx="7315200" cy="6153150"/>
        </p:xfrm>
        <a:graphic>
          <a:graphicData uri="http://schemas.openxmlformats.org/drawingml/2006/table">
            <a:tbl>
              <a:tblPr/>
              <a:tblGrid>
                <a:gridCol w="3347117"/>
                <a:gridCol w="3968083"/>
              </a:tblGrid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STROŠKI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CENA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NAJEM PROSTOROV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390 €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AVTOBUSNI PREVOZ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533,81 €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HRANA IN PIJAČA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1.085,08 €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PROGRAMSKA OPREMA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218,04 €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SKUPAJ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2.319,11 €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5" id="5"/>
          <p:cNvSpPr txBox="true"/>
          <p:nvPr/>
        </p:nvSpPr>
        <p:spPr>
          <a:xfrm rot="0">
            <a:off x="2824384" y="266505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Zimovanje 2025</a:t>
            </a:r>
          </a:p>
          <a:p>
            <a:pPr algn="ctr">
              <a:lnSpc>
                <a:spcPts val="6555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14445161" y="8623823"/>
            <a:ext cx="2678621" cy="909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29"/>
              </a:lnSpc>
            </a:pPr>
            <a:r>
              <a:rPr lang="en-US" b="true" sz="5306" u="sng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890,90 €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857197" y="2511232"/>
          <a:ext cx="7315200" cy="6913958"/>
        </p:xfrm>
        <a:graphic>
          <a:graphicData uri="http://schemas.openxmlformats.org/drawingml/2006/table">
            <a:tbl>
              <a:tblPr/>
              <a:tblGrid>
                <a:gridCol w="2438400"/>
                <a:gridCol w="2438400"/>
                <a:gridCol w="2438400"/>
              </a:tblGrid>
              <a:tr h="109761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PRIHODKI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JESENOVANJE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ZIMOVANJE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61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OBČINA KAMNIK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900 €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68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PLAČILO - TEMELJNA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68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PLAČILO - PRIPOROČENA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1.300 €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1.235 €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68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PLAČILO - PODPORNA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825 €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675 €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968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SKUPAJ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3.575 €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3.210 €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name="Table 4" id="4"/>
          <p:cNvGraphicFramePr>
            <a:graphicFrameLocks noGrp="true"/>
          </p:cNvGraphicFramePr>
          <p:nvPr/>
        </p:nvGraphicFramePr>
        <p:xfrm>
          <a:off x="9344069" y="2511232"/>
          <a:ext cx="7315200" cy="6381750"/>
        </p:xfrm>
        <a:graphic>
          <a:graphicData uri="http://schemas.openxmlformats.org/drawingml/2006/table">
            <a:tbl>
              <a:tblPr/>
              <a:tblGrid>
                <a:gridCol w="2438400"/>
                <a:gridCol w="2438400"/>
                <a:gridCol w="2438400"/>
              </a:tblGrid>
              <a:tr h="102529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STROŠKI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JESENOVANJE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ZIMOVANJE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195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NAJEM PROSTOROV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390 €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195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AVTOBUSNI PREVOZ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477, 90 €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533,81 €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29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HRANA IN PIJAČA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867,03 €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1.085,08 €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195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PROGRAMSKA OPREMA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128,88 €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218,04 €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29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SKUPAJ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1.873,81 €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2.319,11 €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5" id="5"/>
          <p:cNvSpPr txBox="true"/>
          <p:nvPr/>
        </p:nvSpPr>
        <p:spPr>
          <a:xfrm rot="0">
            <a:off x="2824384" y="266505"/>
            <a:ext cx="12022062" cy="7972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Zimovanje vs. Jesenovanje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824384" y="266505"/>
            <a:ext cx="12022062" cy="16277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Tabor 2025</a:t>
            </a:r>
          </a:p>
          <a:p>
            <a:pPr algn="ctr">
              <a:lnSpc>
                <a:spcPts val="6555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5399544" y="1443666"/>
            <a:ext cx="7188927" cy="6963200"/>
          </a:xfrm>
          <a:custGeom>
            <a:avLst/>
            <a:gdLst/>
            <a:ahLst/>
            <a:cxnLst/>
            <a:rect r="r" b="b" t="t" l="l"/>
            <a:pathLst>
              <a:path h="6963200" w="7188927">
                <a:moveTo>
                  <a:pt x="0" y="0"/>
                </a:moveTo>
                <a:lnTo>
                  <a:pt x="7188927" y="0"/>
                </a:lnTo>
                <a:lnTo>
                  <a:pt x="7188927" y="6963200"/>
                </a:lnTo>
                <a:lnTo>
                  <a:pt x="0" y="6963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614" r="0" b="-614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437931" y="8319168"/>
            <a:ext cx="2794967" cy="9391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03"/>
              </a:lnSpc>
            </a:pPr>
            <a:r>
              <a:rPr lang="en-US" sz="5502" b="true">
                <a:solidFill>
                  <a:srgbClr val="7ED957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1.048,63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3366474" y="1894273"/>
          <a:ext cx="11265233" cy="6153150"/>
        </p:xfrm>
        <a:graphic>
          <a:graphicData uri="http://schemas.openxmlformats.org/drawingml/2006/table">
            <a:tbl>
              <a:tblPr/>
              <a:tblGrid>
                <a:gridCol w="4251420"/>
                <a:gridCol w="2433932"/>
                <a:gridCol w="4579882"/>
              </a:tblGrid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TEČAJ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UDELEŽENEC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CENA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TEČAJ PRVA POMOČ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210 €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VIKEND VODNIKOV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120 €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GG VODNIŠKI TEČAJ GOOT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120 €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VODNIŠKI TEČAJ JPN-OO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BRINA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Kompenziramo z izposojo opreme v 2024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SKUAPJ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450 €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2846208" y="532542"/>
            <a:ext cx="12022062" cy="8875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55"/>
              </a:lnSpc>
            </a:pPr>
            <a:r>
              <a:rPr lang="en-US" sz="51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Izobraževanja 2025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4089703" y="1602110"/>
          <a:ext cx="9890360" cy="7637140"/>
        </p:xfrm>
        <a:graphic>
          <a:graphicData uri="http://schemas.openxmlformats.org/drawingml/2006/table">
            <a:tbl>
              <a:tblPr/>
              <a:tblGrid>
                <a:gridCol w="3296787"/>
                <a:gridCol w="3296787"/>
                <a:gridCol w="3296787"/>
              </a:tblGrid>
              <a:tr h="127285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TEKMOVANJE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UDELEŽENEC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CENA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85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ZNOT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3 EKIPE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57 € x 3 =171 €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85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NOTOM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12 UDELEŽENCEV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132 €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85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POT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 EKIPA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85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BIČIKLETA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1 EKIPA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80 €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85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SKUPAJ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423 €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2824384" y="266505"/>
            <a:ext cx="12022062" cy="7972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55"/>
              </a:lnSpc>
            </a:pPr>
            <a:r>
              <a:rPr lang="en-US" sz="46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Tekmovanja 2025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76627" y="540177"/>
            <a:ext cx="1307801" cy="1354095"/>
          </a:xfrm>
          <a:custGeom>
            <a:avLst/>
            <a:gdLst/>
            <a:ahLst/>
            <a:cxnLst/>
            <a:rect r="r" b="b" t="t" l="l"/>
            <a:pathLst>
              <a:path h="1354095" w="1307801">
                <a:moveTo>
                  <a:pt x="0" y="0"/>
                </a:moveTo>
                <a:lnTo>
                  <a:pt x="1307801" y="0"/>
                </a:lnTo>
                <a:lnTo>
                  <a:pt x="1307801" y="1354096"/>
                </a:lnTo>
                <a:lnTo>
                  <a:pt x="0" y="13540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0" t="0" r="0" b="0"/>
            </a:stretch>
          </a:blipFill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305115" y="2576512"/>
          <a:ext cx="7315200" cy="6153150"/>
        </p:xfrm>
        <a:graphic>
          <a:graphicData uri="http://schemas.openxmlformats.org/drawingml/2006/table">
            <a:tbl>
              <a:tblPr/>
              <a:tblGrid>
                <a:gridCol w="3657600"/>
                <a:gridCol w="3657600"/>
              </a:tblGrid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JANUAR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 b="true">
                          <a:solidFill>
                            <a:srgbClr val="000000"/>
                          </a:solidFill>
                          <a:latin typeface="HK Grotesk Bold"/>
                          <a:ea typeface="HK Grotesk Bold"/>
                          <a:cs typeface="HK Grotesk Bold"/>
                          <a:sym typeface="HK Grotesk Bold"/>
                        </a:rPr>
                        <a:t>46,44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FEBRUAR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40,89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MAREC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44,39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APRIL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44,51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MAJ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42,35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52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JUNIJ, JULIJ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85,49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2977148" y="632484"/>
            <a:ext cx="12022062" cy="10456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515"/>
              </a:lnSpc>
            </a:pPr>
            <a:r>
              <a:rPr lang="en-US" sz="6082" b="true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Stroški taborniška sobica 2025</a:t>
            </a:r>
          </a:p>
        </p:txBody>
      </p: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9635218" y="2576512"/>
          <a:ext cx="7315200" cy="5133975"/>
        </p:xfrm>
        <a:graphic>
          <a:graphicData uri="http://schemas.openxmlformats.org/drawingml/2006/table">
            <a:tbl>
              <a:tblPr/>
              <a:tblGrid>
                <a:gridCol w="3657600"/>
                <a:gridCol w="3657600"/>
              </a:tblGrid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AVGUST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43,72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SEPTEMBER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44,51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OKTOBER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43,33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NOVEMBER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43,33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679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DECEMBER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HK Grotesk"/>
                          <a:ea typeface="HK Grotesk"/>
                          <a:cs typeface="HK Grotesk"/>
                          <a:sym typeface="HK Grotesk"/>
                        </a:rPr>
                        <a:t>45,33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6" id="6"/>
          <p:cNvSpPr txBox="true"/>
          <p:nvPr/>
        </p:nvSpPr>
        <p:spPr>
          <a:xfrm rot="0">
            <a:off x="9326336" y="8172450"/>
            <a:ext cx="7932964" cy="13402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79"/>
              </a:lnSpc>
              <a:spcBef>
                <a:spcPct val="0"/>
              </a:spcBef>
            </a:pPr>
            <a:r>
              <a:rPr lang="en-US" b="true" sz="2557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KOMENTAR: V POVPREČJU ZA PRI</a:t>
            </a:r>
            <a:r>
              <a:rPr lang="en-US" b="true" sz="2557">
                <a:solidFill>
                  <a:srgbClr val="000000"/>
                </a:solidFill>
                <a:latin typeface="HK Grotesk Bold"/>
                <a:ea typeface="HK Grotesk Bold"/>
                <a:cs typeface="HK Grotesk Bold"/>
                <a:sym typeface="HK Grotesk Bold"/>
              </a:rPr>
              <a:t>BLIŽNO 5 EUR VIŠJI STROŠKI KOT ISTO OBDOBJE LANI</a:t>
            </a:r>
          </a:p>
          <a:p>
            <a:pPr algn="ctr">
              <a:lnSpc>
                <a:spcPts val="35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DAHBMxQlrZg</dc:identifier>
  <dcterms:modified xsi:type="dcterms:W3CDTF">2011-08-01T06:04:30Z</dcterms:modified>
  <cp:revision>1</cp:revision>
  <dc:title>Jesenovanje 2025</dc:title>
</cp:coreProperties>
</file>